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3082-C709-4948-9077-59A0FBE14504}" type="datetimeFigureOut">
              <a:rPr lang="cs-CZ" smtClean="0"/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56B-EA7B-4485-861B-FFFE9DF89E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126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3082-C709-4948-9077-59A0FBE14504}" type="datetimeFigureOut">
              <a:rPr lang="cs-CZ" smtClean="0"/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56B-EA7B-4485-861B-FFFE9DF89E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87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3082-C709-4948-9077-59A0FBE14504}" type="datetimeFigureOut">
              <a:rPr lang="cs-CZ" smtClean="0"/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56B-EA7B-4485-861B-FFFE9DF89E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84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3082-C709-4948-9077-59A0FBE14504}" type="datetimeFigureOut">
              <a:rPr lang="cs-CZ" smtClean="0"/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56B-EA7B-4485-861B-FFFE9DF89E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00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3082-C709-4948-9077-59A0FBE14504}" type="datetimeFigureOut">
              <a:rPr lang="cs-CZ" smtClean="0"/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56B-EA7B-4485-861B-FFFE9DF89E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327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3082-C709-4948-9077-59A0FBE14504}" type="datetimeFigureOut">
              <a:rPr lang="cs-CZ" smtClean="0"/>
              <a:t>11.4.2011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56B-EA7B-4485-861B-FFFE9DF89E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311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3082-C709-4948-9077-59A0FBE14504}" type="datetimeFigureOut">
              <a:rPr lang="cs-CZ" smtClean="0"/>
              <a:t>11.4.2011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56B-EA7B-4485-861B-FFFE9DF89E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475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3082-C709-4948-9077-59A0FBE14504}" type="datetimeFigureOut">
              <a:rPr lang="cs-CZ" smtClean="0"/>
              <a:t>11.4.2011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56B-EA7B-4485-861B-FFFE9DF89E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5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3082-C709-4948-9077-59A0FBE14504}" type="datetimeFigureOut">
              <a:rPr lang="cs-CZ" smtClean="0"/>
              <a:t>11.4.2011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56B-EA7B-4485-861B-FFFE9DF89E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79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3082-C709-4948-9077-59A0FBE14504}" type="datetimeFigureOut">
              <a:rPr lang="cs-CZ" smtClean="0"/>
              <a:t>11.4.2011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56B-EA7B-4485-861B-FFFE9DF89E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09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3082-C709-4948-9077-59A0FBE14504}" type="datetimeFigureOut">
              <a:rPr lang="cs-CZ" smtClean="0"/>
              <a:t>11.4.2011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56B-EA7B-4485-861B-FFFE9DF89E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17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E3082-C709-4948-9077-59A0FBE14504}" type="datetimeFigureOut">
              <a:rPr lang="cs-CZ" smtClean="0"/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9556B-EA7B-4485-861B-FFFE9DF89E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003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Nelegalita nebo bezpráví?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Pavel Čižinský, </a:t>
            </a:r>
          </a:p>
          <a:p>
            <a:r>
              <a:rPr lang="cs-CZ" dirty="0" smtClean="0"/>
              <a:t>Multikulturní centrum Praha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012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České právo a cizinci bez povolení k pobytu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Neregulérní migranti v zaměstnání</a:t>
            </a:r>
          </a:p>
          <a:p>
            <a:r>
              <a:rPr lang="cs-CZ" dirty="0" smtClean="0"/>
              <a:t>Platná pracovní smlouva</a:t>
            </a:r>
          </a:p>
          <a:p>
            <a:r>
              <a:rPr lang="cs-CZ" dirty="0" smtClean="0"/>
              <a:t>Účast na nemocenském a důchodovém pojištění a na veřejném zdravotním pojištění </a:t>
            </a:r>
          </a:p>
          <a:p>
            <a:r>
              <a:rPr lang="cs-CZ" dirty="0" smtClean="0"/>
              <a:t>Možnost získat povolení k zaměstnání</a:t>
            </a:r>
          </a:p>
        </p:txBody>
      </p:sp>
    </p:spTree>
    <p:extLst>
      <p:ext uri="{BB962C8B-B14F-4D97-AF65-F5344CB8AC3E}">
        <p14:creationId xmlns:p14="http://schemas.microsoft.com/office/powerpoint/2010/main" val="164658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3 skupiny cizinců v ČR:</a:t>
            </a:r>
            <a:br>
              <a:rPr lang="cs-CZ" dirty="0" smtClean="0"/>
            </a:br>
            <a:r>
              <a:rPr lang="cs-CZ" sz="3100" dirty="0" smtClean="0"/>
              <a:t>(dle pobytového statusu, k 31.12.2010)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Celkem 425 tisíc osob</a:t>
            </a:r>
          </a:p>
          <a:p>
            <a:r>
              <a:rPr lang="cs-CZ" dirty="0" smtClean="0"/>
              <a:t>Trvalý pobyt: 190 tisíc (Ukrajina: 47 tisíc, Vietnam: 36 tisíc, Slovensko: 29 tisíc)</a:t>
            </a:r>
          </a:p>
          <a:p>
            <a:r>
              <a:rPr lang="cs-CZ" dirty="0" smtClean="0"/>
              <a:t>Euroobčané: 78.021 osob (Slovensko 43 tisíc, Německo: 9 tisíc, Polsko: 7 tisíc, Bulharsko 4 tisíce, Rumunsko: 2 tisíce, Španělsko: 438, Portugalsko: 127)</a:t>
            </a:r>
          </a:p>
          <a:p>
            <a:r>
              <a:rPr lang="cs-CZ" dirty="0" smtClean="0"/>
              <a:t>Cizinci mimo EU s dlouhodobým pobytem: cca 150 tisíc (Ukrajina: 77 tisíc, Vietnam: 23 tisíc, Rusko: 18 tisíc, Moldavsko: 6 tisíc, Mongolsko: 3,4 tisíce, USA: 3,3 tisíc, Brazílie: 237, Maroko 59, Angola: 33)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33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Pokles počtu cizinců</a:t>
            </a:r>
            <a:br>
              <a:rPr lang="cs-CZ" dirty="0" smtClean="0"/>
            </a:br>
            <a:r>
              <a:rPr lang="cs-CZ" dirty="0" smtClean="0"/>
              <a:t>(hlášených u cizinecké policie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007282"/>
              </p:ext>
            </p:extLst>
          </p:nvPr>
        </p:nvGraphicFramePr>
        <p:xfrm>
          <a:off x="457200" y="1600200"/>
          <a:ext cx="8229599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284380"/>
                <a:gridCol w="1296144"/>
                <a:gridCol w="946447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Ukrajinci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Vietnamci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Rusové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Moldavané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Mongolové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USA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05/2009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92.695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25.818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16474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8.841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5.301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2625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12/2010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77.499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23.667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18.319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6.217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3.425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3.308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+Trvalý pobyt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4.828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1.360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1.222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444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644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119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62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Cizinci na trhu práce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152120"/>
              </p:ext>
            </p:extLst>
          </p:nvPr>
        </p:nvGraphicFramePr>
        <p:xfrm>
          <a:off x="457200" y="1600200"/>
          <a:ext cx="8229600" cy="386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 pracovních povolení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Cizinci</a:t>
                      </a:r>
                      <a:r>
                        <a:rPr lang="cs-CZ" baseline="0" dirty="0" smtClean="0"/>
                        <a:t> – zaměstnanci nepotřebující pracovní povolení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Cizinci</a:t>
                      </a:r>
                      <a:r>
                        <a:rPr lang="cs-CZ" baseline="0" dirty="0" smtClean="0"/>
                        <a:t> z EU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Živnosti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31.12.2008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128.934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14.516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141.101, z toho 100223 Slováků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77.158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31.12.2009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73.663: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- 27349 družstva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- 3574 agentury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17.680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139.315, z toho 98129 Slováků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Times New Roman"/>
                          <a:ea typeface="Times New Roman"/>
                        </a:rPr>
                        <a:t>87.753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31.3.2010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64.113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18.367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136.962, z toho 96985 Slováků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Times New Roman"/>
                          <a:ea typeface="Times New Roman"/>
                        </a:rPr>
                        <a:t>87.651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31.5.2010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60.336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19.154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138.811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z toho 97.950 Slováků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31.12.2010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49.244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22.126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143.997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90.983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65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Cizinci - živnostníci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→ v letech 2007 až 2010 nárůst z 68.785 na 90.983</a:t>
            </a:r>
          </a:p>
          <a:p>
            <a:pPr marL="0" indent="0">
              <a:buNone/>
            </a:pPr>
            <a:r>
              <a:rPr lang="cs-CZ" dirty="0" smtClean="0"/>
              <a:t>(počátek vzestupu ještě před krizí)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→ vzestup počtu podnikatelů i mezi cizinci z EU: mezi </a:t>
            </a:r>
            <a:r>
              <a:rPr lang="cs-CZ" dirty="0"/>
              <a:t>lety 2008 a 2009 stoupl počet podnikatelů mezi euroobčany o 6,9%, zatímco mezi cizinci ze třetích zemí o 15,5</a:t>
            </a:r>
            <a:r>
              <a:rPr lang="cs-CZ" dirty="0" smtClean="0"/>
              <a:t>%.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→ celkem v ČR koncem roku 2010: 2 </a:t>
            </a:r>
            <a:r>
              <a:rPr lang="cs-CZ" dirty="0"/>
              <a:t>173 615 </a:t>
            </a:r>
            <a:r>
              <a:rPr lang="cs-CZ" dirty="0" smtClean="0"/>
              <a:t>podnikatelů, cizinci: 87.753 </a:t>
            </a:r>
            <a:r>
              <a:rPr lang="cs-CZ" dirty="0"/>
              <a:t>cizinců), </a:t>
            </a:r>
            <a:r>
              <a:rPr lang="cs-CZ" dirty="0" smtClean="0"/>
              <a:t>procento </a:t>
            </a:r>
            <a:r>
              <a:rPr lang="cs-CZ" dirty="0"/>
              <a:t>cizinců mezi podnikateli </a:t>
            </a:r>
            <a:r>
              <a:rPr lang="cs-CZ" dirty="0" smtClean="0"/>
              <a:t>- 4</a:t>
            </a:r>
            <a:r>
              <a:rPr lang="cs-CZ" dirty="0"/>
              <a:t>%) více méně odpovídá počtu cizinců v celkové </a:t>
            </a:r>
            <a:r>
              <a:rPr lang="cs-CZ" dirty="0" smtClean="0"/>
              <a:t>populaci (pouze Vietnamci: 35.590 </a:t>
            </a:r>
            <a:r>
              <a:rPr lang="cs-CZ" dirty="0"/>
              <a:t>podnikatelů (58</a:t>
            </a:r>
            <a:r>
              <a:rPr lang="cs-CZ" dirty="0" smtClean="0"/>
              <a:t>%))</a:t>
            </a:r>
          </a:p>
          <a:p>
            <a:pPr marL="0" indent="0">
              <a:buNone/>
            </a:pPr>
            <a:r>
              <a:rPr lang="cs-CZ" dirty="0" smtClean="0"/>
              <a:t>Ukrajinci: 26.223 </a:t>
            </a:r>
            <a:r>
              <a:rPr lang="cs-CZ" dirty="0"/>
              <a:t>podnikatelů, představuje toto číslo 19,9% z jejich celkové populace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dirty="0" smtClean="0"/>
              <a:t>Průměr české populace: 20,7%</a:t>
            </a:r>
          </a:p>
        </p:txBody>
      </p:sp>
    </p:spTree>
    <p:extLst>
      <p:ext uri="{BB962C8B-B14F-4D97-AF65-F5344CB8AC3E}">
        <p14:creationId xmlns:p14="http://schemas.microsoft.com/office/powerpoint/2010/main" val="94615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CIZINCI BEZ POVOLENÍ K POBYTU</a:t>
            </a:r>
            <a:br>
              <a:rPr lang="cs-CZ" dirty="0" smtClean="0"/>
            </a:br>
            <a:r>
              <a:rPr lang="cs-CZ" sz="3100" dirty="0" smtClean="0"/>
              <a:t>(vybraná čísla)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V letech 2008/2009 cca 10% z trestně stíhaných cizinců (955 a 784 osob)</a:t>
            </a:r>
          </a:p>
          <a:p>
            <a:pPr>
              <a:buFontTx/>
              <a:buChar char="-"/>
            </a:pPr>
            <a:r>
              <a:rPr lang="cs-CZ" dirty="0" smtClean="0"/>
              <a:t>V roce 2009: náklady na jednoho vyhoštěného cizince 40.000,- Kč</a:t>
            </a:r>
          </a:p>
          <a:p>
            <a:pPr>
              <a:buFontTx/>
              <a:buChar char="-"/>
            </a:pPr>
            <a:r>
              <a:rPr lang="cs-CZ" dirty="0" smtClean="0"/>
              <a:t>Počet vydaných správních vyhoštění: 2007: 4.629, 2008: 2.909, 2009: 6.064</a:t>
            </a:r>
          </a:p>
          <a:p>
            <a:pPr>
              <a:buFontTx/>
              <a:buChar char="-"/>
            </a:pPr>
            <a:r>
              <a:rPr lang="cs-CZ" dirty="0" smtClean="0"/>
              <a:t>Počet realizovaných </a:t>
            </a:r>
            <a:r>
              <a:rPr lang="cs-CZ" dirty="0"/>
              <a:t>správních vyhoštění</a:t>
            </a:r>
            <a:r>
              <a:rPr lang="cs-CZ" dirty="0" smtClean="0"/>
              <a:t>: 2007</a:t>
            </a:r>
            <a:r>
              <a:rPr lang="cs-CZ" dirty="0"/>
              <a:t>: </a:t>
            </a:r>
            <a:r>
              <a:rPr lang="cs-CZ" dirty="0" smtClean="0"/>
              <a:t>245, </a:t>
            </a:r>
            <a:r>
              <a:rPr lang="cs-CZ" dirty="0"/>
              <a:t>2008: </a:t>
            </a:r>
            <a:r>
              <a:rPr lang="cs-CZ" dirty="0" smtClean="0"/>
              <a:t>337, </a:t>
            </a:r>
            <a:r>
              <a:rPr lang="cs-CZ" dirty="0"/>
              <a:t>2009: </a:t>
            </a:r>
            <a:r>
              <a:rPr lang="cs-CZ" dirty="0" smtClean="0"/>
              <a:t>624</a:t>
            </a:r>
          </a:p>
          <a:p>
            <a:pPr>
              <a:buFontTx/>
              <a:buChar char="-"/>
            </a:pPr>
            <a:r>
              <a:rPr lang="cs-CZ" dirty="0" smtClean="0"/>
              <a:t>Ubytovací kapacita v detencích (31.12.2009): 458 lůžek</a:t>
            </a:r>
          </a:p>
          <a:p>
            <a:pPr>
              <a:buFontTx/>
              <a:buChar char="-"/>
            </a:pPr>
            <a:r>
              <a:rPr lang="cs-CZ" dirty="0" smtClean="0"/>
              <a:t>Umístěno do detencí v roce 2009: 1.376 cizinců</a:t>
            </a:r>
          </a:p>
          <a:p>
            <a:pPr>
              <a:buFontTx/>
              <a:buChar char="-"/>
            </a:pPr>
            <a:r>
              <a:rPr lang="cs-CZ" dirty="0" smtClean="0"/>
              <a:t>Měsíční částka odvodů za každého zaměstnance při minimální mzdě: 3.600,- Kč, ročně 43.200,- Kč 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705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REGULARIZACE V ČR</a:t>
            </a:r>
            <a:br>
              <a:rPr lang="cs-CZ" dirty="0" smtClean="0"/>
            </a:br>
            <a:r>
              <a:rPr lang="cs-CZ" sz="3100" dirty="0" smtClean="0"/>
              <a:t>(návrhy projektu)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Regularizace</a:t>
            </a:r>
            <a:r>
              <a:rPr lang="cs-CZ" dirty="0" smtClean="0"/>
              <a:t> jednorázová</a:t>
            </a:r>
          </a:p>
          <a:p>
            <a:r>
              <a:rPr lang="cs-CZ" dirty="0" err="1" smtClean="0"/>
              <a:t>Regularizace</a:t>
            </a:r>
            <a:r>
              <a:rPr lang="cs-CZ" dirty="0" smtClean="0"/>
              <a:t> permanentní </a:t>
            </a:r>
          </a:p>
          <a:p>
            <a:r>
              <a:rPr lang="cs-CZ" dirty="0" smtClean="0"/>
              <a:t>Beztrestný výjezd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DALŠÍ OPATŘENÍ</a:t>
            </a:r>
          </a:p>
          <a:p>
            <a:pPr marL="0" indent="0">
              <a:buNone/>
            </a:pPr>
            <a:r>
              <a:rPr lang="cs-CZ" dirty="0" smtClean="0"/>
              <a:t>→ zastavit tlačení cizinců do nelegality</a:t>
            </a:r>
          </a:p>
          <a:p>
            <a:pPr marL="0" indent="0">
              <a:buNone/>
            </a:pPr>
            <a:r>
              <a:rPr lang="cs-CZ" dirty="0" smtClean="0"/>
              <a:t>→ měkká </a:t>
            </a:r>
            <a:r>
              <a:rPr lang="cs-CZ" dirty="0" err="1" smtClean="0"/>
              <a:t>regularizace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51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REGULARIZACE JEDNORÁZOVÁ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AutoNum type="arabicParenR"/>
            </a:pPr>
            <a:r>
              <a:rPr lang="cs-CZ" dirty="0" smtClean="0"/>
              <a:t>MOŽNOST ZÍSKAT VÍZUM ZA ÚČELEM STRPĚNÍ</a:t>
            </a:r>
          </a:p>
          <a:p>
            <a:pPr marL="0" indent="0">
              <a:buNone/>
            </a:pPr>
            <a:r>
              <a:rPr lang="cs-CZ" dirty="0" smtClean="0"/>
              <a:t>Procedura:</a:t>
            </a:r>
          </a:p>
          <a:p>
            <a:pPr marL="0" indent="0">
              <a:buNone/>
            </a:pPr>
            <a:r>
              <a:rPr lang="cs-CZ" dirty="0" smtClean="0"/>
              <a:t>Nelegalita → žádost o strpění (až 6 měsíců) → prodloužení víza na strpění  </a:t>
            </a:r>
            <a:r>
              <a:rPr lang="cs-CZ" dirty="0"/>
              <a:t>→ </a:t>
            </a:r>
            <a:r>
              <a:rPr lang="cs-CZ" dirty="0" smtClean="0"/>
              <a:t>dlouhodobý pobyt za účelem strpění </a:t>
            </a:r>
            <a:r>
              <a:rPr lang="cs-CZ" dirty="0"/>
              <a:t>→ </a:t>
            </a:r>
            <a:r>
              <a:rPr lang="cs-CZ" dirty="0" smtClean="0"/>
              <a:t> dlouhodobý pobyt za jiným účelem</a:t>
            </a:r>
          </a:p>
          <a:p>
            <a:pPr marL="0" indent="0">
              <a:buNone/>
            </a:pPr>
            <a:r>
              <a:rPr lang="cs-CZ" dirty="0" smtClean="0"/>
              <a:t>Obecné podmínky: </a:t>
            </a:r>
          </a:p>
          <a:p>
            <a:pPr marL="514350" indent="-514350">
              <a:buAutoNum type="alphaLcParenR"/>
            </a:pPr>
            <a:r>
              <a:rPr lang="cs-CZ" dirty="0" smtClean="0"/>
              <a:t>Povolení k pobytu v minulosti</a:t>
            </a:r>
          </a:p>
          <a:p>
            <a:pPr marL="514350" indent="-514350">
              <a:buAutoNum type="alphaLcParenR"/>
            </a:pPr>
            <a:r>
              <a:rPr lang="cs-CZ" dirty="0" smtClean="0"/>
              <a:t>Beztrestnost</a:t>
            </a:r>
          </a:p>
          <a:p>
            <a:pPr marL="514350" indent="-514350">
              <a:buAutoNum type="alphaLcParenR"/>
            </a:pPr>
            <a:r>
              <a:rPr lang="cs-CZ" dirty="0" smtClean="0"/>
              <a:t>Neexistence bezpečnostních problémů</a:t>
            </a:r>
          </a:p>
          <a:p>
            <a:pPr marL="514350" indent="-514350">
              <a:buAutoNum type="alphaLcParenR"/>
            </a:pPr>
            <a:r>
              <a:rPr lang="cs-CZ" dirty="0" smtClean="0"/>
              <a:t>Hmotné zajištění, ubytování, zdravotní pojištění</a:t>
            </a:r>
          </a:p>
          <a:p>
            <a:pPr marL="0" indent="0">
              <a:buNone/>
            </a:pPr>
            <a:r>
              <a:rPr lang="cs-CZ" dirty="0" smtClean="0"/>
              <a:t>Zvláštní podmínky</a:t>
            </a:r>
          </a:p>
          <a:p>
            <a:pPr marL="514350" indent="-514350">
              <a:buAutoNum type="alphaLcParenR"/>
            </a:pPr>
            <a:r>
              <a:rPr lang="cs-CZ" dirty="0" smtClean="0"/>
              <a:t>Legální zaměstnání, nebo</a:t>
            </a:r>
          </a:p>
          <a:p>
            <a:pPr marL="514350" indent="-514350">
              <a:buAutoNum type="alphaLcParenR"/>
            </a:pPr>
            <a:r>
              <a:rPr lang="cs-CZ" dirty="0" smtClean="0"/>
              <a:t>Odevzdání Přehledu o dosavadní výdělečné činnosti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AutoNum type="arabicParenR" startAt="2"/>
            </a:pPr>
            <a:r>
              <a:rPr lang="cs-CZ" dirty="0" smtClean="0"/>
              <a:t>AMNESTIE POBYTOVÝCH DELIKTŮ</a:t>
            </a:r>
          </a:p>
          <a:p>
            <a:pPr marL="0" indent="0">
              <a:buNone/>
            </a:pPr>
            <a:r>
              <a:rPr lang="cs-CZ" dirty="0" smtClean="0"/>
              <a:t>zánik odpovědnosti za přestupek popř. zánik práva státu uložit správní vyhoštění</a:t>
            </a:r>
          </a:p>
        </p:txBody>
      </p:sp>
    </p:spTree>
    <p:extLst>
      <p:ext uri="{BB962C8B-B14F-4D97-AF65-F5344CB8AC3E}">
        <p14:creationId xmlns:p14="http://schemas.microsoft.com/office/powerpoint/2010/main" val="193411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REGULARIZACE PERMANENTNÍ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dirty="0" smtClean="0"/>
              <a:t>Žádost o povolení k dlouhodobému pobytu ve zvláštních případech: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u="sng" dirty="0" smtClean="0"/>
              <a:t>4 podmínky:</a:t>
            </a:r>
          </a:p>
          <a:p>
            <a:r>
              <a:rPr lang="cs-CZ" sz="1600" dirty="0"/>
              <a:t>1. cizinec spadá do jedné ze skupin vymezené regularizačními </a:t>
            </a:r>
            <a:r>
              <a:rPr lang="cs-CZ" sz="1600" dirty="0" smtClean="0"/>
              <a:t>podmínkami (viz níže)</a:t>
            </a:r>
            <a:endParaRPr lang="cs-CZ" sz="1600" dirty="0"/>
          </a:p>
          <a:p>
            <a:r>
              <a:rPr lang="cs-CZ" sz="1600" dirty="0"/>
              <a:t>2. cizinec plní jeden ze standardních účelů pobytu (a to včetně obecných podmínek k pobytu a včetně hmotného zajištění pobytu) </a:t>
            </a:r>
          </a:p>
          <a:p>
            <a:r>
              <a:rPr lang="cs-CZ" sz="1600" dirty="0"/>
              <a:t>3. cizinec se podrobil sankcím za nelegální pobyt, popř. alespoň vyvíjí snahu o uhrazení uložené pokuty</a:t>
            </a:r>
          </a:p>
          <a:p>
            <a:r>
              <a:rPr lang="cs-CZ" sz="1600" dirty="0"/>
              <a:t>4. cizinec ovládá český jazyk v rozsahu nutném pro získání povolení k trvalému pobytu popř. splňuje další integrační kritéria stanovená zákonem.  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u="sng" dirty="0" smtClean="0"/>
              <a:t>Regularizační podmínky by zahrnovaly mj. tyto cizince: </a:t>
            </a:r>
          </a:p>
          <a:p>
            <a:pPr marL="0" indent="0">
              <a:buNone/>
            </a:pPr>
            <a:r>
              <a:rPr lang="cs-CZ" sz="1600" dirty="0" smtClean="0"/>
              <a:t>a) </a:t>
            </a:r>
            <a:r>
              <a:rPr lang="cs-CZ" sz="1600" dirty="0"/>
              <a:t>cizinci, kteří v minulosti měli legální pobyt na území České </a:t>
            </a:r>
            <a:r>
              <a:rPr lang="cs-CZ" sz="1600" dirty="0" smtClean="0"/>
              <a:t>republiky (dlouhodobý pobyt + od </a:t>
            </a:r>
            <a:r>
              <a:rPr lang="cs-CZ" sz="1600" dirty="0"/>
              <a:t>doby skončení tohoto pobytu se </a:t>
            </a:r>
            <a:r>
              <a:rPr lang="cs-CZ" sz="1600" dirty="0" smtClean="0"/>
              <a:t>v ČR buď </a:t>
            </a:r>
            <a:r>
              <a:rPr lang="cs-CZ" sz="1600" dirty="0"/>
              <a:t>výhradně (nebo alespoň převážně) </a:t>
            </a:r>
            <a:r>
              <a:rPr lang="cs-CZ" sz="1600" dirty="0" smtClean="0"/>
              <a:t>zdržovali)</a:t>
            </a:r>
          </a:p>
          <a:p>
            <a:pPr marL="0" indent="0">
              <a:buNone/>
            </a:pPr>
            <a:r>
              <a:rPr lang="cs-CZ" sz="1600" dirty="0" smtClean="0"/>
              <a:t>b) cizinci </a:t>
            </a:r>
            <a:r>
              <a:rPr lang="cs-CZ" sz="1600" dirty="0"/>
              <a:t>pobývající v ČR fakticky po dobu alespoň 3 let a majících příslib stálého zaměstnání (tj. na dobu delší než 1 rok</a:t>
            </a:r>
            <a:r>
              <a:rPr lang="cs-CZ" sz="1600" dirty="0" smtClean="0"/>
              <a:t>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63575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563</Words>
  <Application>Microsoft Office PowerPoint</Application>
  <PresentationFormat>Předvádění na obrazovce (4:3)</PresentationFormat>
  <Paragraphs>128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Nelegalita nebo bezpráví?</vt:lpstr>
      <vt:lpstr>3 skupiny cizinců v ČR: (dle pobytového statusu, k 31.12.2010)</vt:lpstr>
      <vt:lpstr>Pokles počtu cizinců (hlášených u cizinecké policie</vt:lpstr>
      <vt:lpstr>Cizinci na trhu práce</vt:lpstr>
      <vt:lpstr>Cizinci - živnostníci</vt:lpstr>
      <vt:lpstr>CIZINCI BEZ POVOLENÍ K POBYTU (vybraná čísla)</vt:lpstr>
      <vt:lpstr>REGULARIZACE V ČR (návrhy projektu)</vt:lpstr>
      <vt:lpstr>REGULARIZACE JEDNORÁZOVÁ</vt:lpstr>
      <vt:lpstr>REGULARIZACE PERMANENTNÍ </vt:lpstr>
      <vt:lpstr>České právo a cizinci bez povolení k pobytu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Proč je tzv. „nový systém ekonomické migrace“ nepřijatelný!</dc:title>
  <dc:creator>pavel</dc:creator>
  <cp:lastModifiedBy>pavel</cp:lastModifiedBy>
  <cp:revision>26</cp:revision>
  <dcterms:created xsi:type="dcterms:W3CDTF">2011-02-28T12:30:57Z</dcterms:created>
  <dcterms:modified xsi:type="dcterms:W3CDTF">2011-04-11T19:18:54Z</dcterms:modified>
</cp:coreProperties>
</file>